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64" r:id="rId2"/>
    <p:sldId id="257" r:id="rId3"/>
    <p:sldId id="258" r:id="rId4"/>
    <p:sldId id="259" r:id="rId5"/>
    <p:sldId id="260" r:id="rId6"/>
    <p:sldId id="266" r:id="rId7"/>
    <p:sldId id="263" r:id="rId8"/>
    <p:sldId id="262" r:id="rId9"/>
    <p:sldId id="261"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3" d="100"/>
          <a:sy n="63" d="100"/>
        </p:scale>
        <p:origin x="804" y="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4" name="Rectangle 3"/>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03504" y="770467"/>
            <a:ext cx="10782300" cy="3352800"/>
          </a:xfrm>
        </p:spPr>
        <p:txBody>
          <a:bodyPr anchor="b">
            <a:noAutofit/>
          </a:bodyPr>
          <a:lstStyle>
            <a:lvl1pPr algn="l">
              <a:lnSpc>
                <a:spcPct val="80000"/>
              </a:lnSpc>
              <a:defRPr sz="8800" spc="-120"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667512" y="4206876"/>
            <a:ext cx="9228201" cy="1645920"/>
          </a:xfrm>
        </p:spPr>
        <p:txBody>
          <a:bodyPr>
            <a:normAutofit/>
          </a:bodyPr>
          <a:lstStyle>
            <a:lvl1pPr marL="0" indent="0" algn="l">
              <a:buNone/>
              <a:defRPr sz="3200">
                <a:solidFill>
                  <a:schemeClr val="bg1"/>
                </a:solidFill>
                <a:latin typeface="+mj-lt"/>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lvl1pPr>
              <a:defRPr>
                <a:solidFill>
                  <a:srgbClr val="FFFFFF">
                    <a:alpha val="80000"/>
                  </a:srgbClr>
                </a:solidFill>
              </a:defRPr>
            </a:lvl1pPr>
          </a:lstStyle>
          <a:p>
            <a:fld id="{BC93A2F5-452B-45FA-8993-D042E0CD7481}" type="datetimeFigureOut">
              <a:rPr lang="en-US" smtClean="0"/>
              <a:t>11/8/2022</a:t>
            </a:fld>
            <a:endParaRPr lang="en-US"/>
          </a:p>
        </p:txBody>
      </p:sp>
      <p:sp>
        <p:nvSpPr>
          <p:cNvPr id="8" name="Footer Placeholder 7"/>
          <p:cNvSpPr>
            <a:spLocks noGrp="1"/>
          </p:cNvSpPr>
          <p:nvPr>
            <p:ph type="ftr" sz="quarter" idx="11"/>
          </p:nvPr>
        </p:nvSpPr>
        <p:spPr/>
        <p:txBody>
          <a:bodyPr/>
          <a:lstStyle>
            <a:lvl1pPr>
              <a:defRPr>
                <a:solidFill>
                  <a:srgbClr val="FFFFFF">
                    <a:alpha val="80000"/>
                  </a:srgbClr>
                </a:solidFill>
              </a:defRPr>
            </a:lvl1pPr>
          </a:lstStyle>
          <a:p>
            <a:endParaRPr lang="en-US"/>
          </a:p>
        </p:txBody>
      </p:sp>
      <p:sp>
        <p:nvSpPr>
          <p:cNvPr id="9" name="Slide Number Placeholder 8"/>
          <p:cNvSpPr>
            <a:spLocks noGrp="1"/>
          </p:cNvSpPr>
          <p:nvPr>
            <p:ph type="sldNum" sz="quarter" idx="12"/>
          </p:nvPr>
        </p:nvSpPr>
        <p:spPr/>
        <p:txBody>
          <a:bodyPr/>
          <a:lstStyle>
            <a:lvl1pPr>
              <a:defRPr>
                <a:solidFill>
                  <a:srgbClr val="FFFFFF">
                    <a:alpha val="25000"/>
                  </a:srgbClr>
                </a:solidFill>
              </a:defRPr>
            </a:lvl1pPr>
          </a:lstStyle>
          <a:p>
            <a:fld id="{21A5A2DC-AE10-46D2-9318-1C2A6D3E6634}" type="slidenum">
              <a:rPr lang="en-US" smtClean="0"/>
              <a:t>‹#›</a:t>
            </a:fld>
            <a:endParaRPr lang="en-US"/>
          </a:p>
        </p:txBody>
      </p:sp>
    </p:spTree>
    <p:extLst>
      <p:ext uri="{BB962C8B-B14F-4D97-AF65-F5344CB8AC3E}">
        <p14:creationId xmlns:p14="http://schemas.microsoft.com/office/powerpoint/2010/main" val="27983446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C93A2F5-452B-45FA-8993-D042E0CD7481}" type="datetimeFigureOut">
              <a:rPr lang="en-US" smtClean="0"/>
              <a:t>11/8/2022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A5A2DC-AE10-46D2-9318-1C2A6D3E6634}" type="slidenum">
              <a:rPr lang="en-US" smtClean="0"/>
              <a:t>‹#›</a:t>
            </a:fld>
            <a:endParaRPr lang="en-US"/>
          </a:p>
        </p:txBody>
      </p:sp>
    </p:spTree>
    <p:extLst>
      <p:ext uri="{BB962C8B-B14F-4D97-AF65-F5344CB8AC3E}">
        <p14:creationId xmlns:p14="http://schemas.microsoft.com/office/powerpoint/2010/main" val="42412648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43950" y="695325"/>
            <a:ext cx="2628900" cy="48006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71525" y="714375"/>
            <a:ext cx="7734300" cy="54006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C93A2F5-452B-45FA-8993-D042E0CD7481}" type="datetimeFigureOut">
              <a:rPr lang="en-US" smtClean="0"/>
              <a:t>11/8/2022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A5A2DC-AE10-46D2-9318-1C2A6D3E6634}" type="slidenum">
              <a:rPr lang="en-US" smtClean="0"/>
              <a:t>‹#›</a:t>
            </a:fld>
            <a:endParaRPr lang="en-US"/>
          </a:p>
        </p:txBody>
      </p:sp>
    </p:spTree>
    <p:extLst>
      <p:ext uri="{BB962C8B-B14F-4D97-AF65-F5344CB8AC3E}">
        <p14:creationId xmlns:p14="http://schemas.microsoft.com/office/powerpoint/2010/main" val="18401251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C93A2F5-452B-45FA-8993-D042E0CD7481}" type="datetimeFigureOut">
              <a:rPr lang="en-US" smtClean="0"/>
              <a:t>11/8/2022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A5A2DC-AE10-46D2-9318-1C2A6D3E6634}" type="slidenum">
              <a:rPr lang="en-US" smtClean="0"/>
              <a:t>‹#›</a:t>
            </a:fld>
            <a:endParaRPr lang="en-US"/>
          </a:p>
        </p:txBody>
      </p:sp>
    </p:spTree>
    <p:extLst>
      <p:ext uri="{BB962C8B-B14F-4D97-AF65-F5344CB8AC3E}">
        <p14:creationId xmlns:p14="http://schemas.microsoft.com/office/powerpoint/2010/main" val="17636037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3504" y="767419"/>
            <a:ext cx="10780776" cy="3355848"/>
          </a:xfrm>
        </p:spPr>
        <p:txBody>
          <a:bodyPr anchor="b">
            <a:normAutofit/>
          </a:bodyPr>
          <a:lstStyle>
            <a:lvl1pPr>
              <a:lnSpc>
                <a:spcPct val="80000"/>
              </a:lnSpc>
              <a:defRPr sz="8800" b="0" baseline="0">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67512" y="4204209"/>
            <a:ext cx="9226296" cy="1645920"/>
          </a:xfrm>
        </p:spPr>
        <p:txBody>
          <a:bodyPr anchor="t">
            <a:normAutofit/>
          </a:bodyPr>
          <a:lstStyle>
            <a:lvl1pPr marL="0" indent="0">
              <a:buNone/>
              <a:defRPr sz="3200">
                <a:solidFill>
                  <a:schemeClr val="tx1"/>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C93A2F5-452B-45FA-8993-D042E0CD7481}" type="datetimeFigureOut">
              <a:rPr lang="en-US" smtClean="0"/>
              <a:t>11/8/2022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A5A2DC-AE10-46D2-9318-1C2A6D3E6634}" type="slidenum">
              <a:rPr lang="en-US" smtClean="0"/>
              <a:t>‹#›</a:t>
            </a:fld>
            <a:endParaRPr lang="en-US"/>
          </a:p>
        </p:txBody>
      </p:sp>
    </p:spTree>
    <p:extLst>
      <p:ext uri="{BB962C8B-B14F-4D97-AF65-F5344CB8AC3E}">
        <p14:creationId xmlns:p14="http://schemas.microsoft.com/office/powerpoint/2010/main" val="27263508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6656"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011330"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C93A2F5-452B-45FA-8993-D042E0CD7481}" type="datetimeFigureOut">
              <a:rPr lang="en-US" smtClean="0"/>
              <a:t>11/8/2022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A5A2DC-AE10-46D2-9318-1C2A6D3E6634}" type="slidenum">
              <a:rPr lang="en-US" smtClean="0"/>
              <a:t>‹#›</a:t>
            </a:fld>
            <a:endParaRPr lang="en-US"/>
          </a:p>
        </p:txBody>
      </p:sp>
    </p:spTree>
    <p:extLst>
      <p:ext uri="{BB962C8B-B14F-4D97-AF65-F5344CB8AC3E}">
        <p14:creationId xmlns:p14="http://schemas.microsoft.com/office/powerpoint/2010/main" val="18931199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676656" y="2040467"/>
            <a:ext cx="4663440" cy="723400"/>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6656" y="2753084"/>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07608" y="2038435"/>
            <a:ext cx="4663440" cy="722376"/>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007608" y="2750990"/>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C93A2F5-452B-45FA-8993-D042E0CD7481}" type="datetimeFigureOut">
              <a:rPr lang="en-US" smtClean="0"/>
              <a:t>11/8/2022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1A5A2DC-AE10-46D2-9318-1C2A6D3E6634}" type="slidenum">
              <a:rPr lang="en-US" smtClean="0"/>
              <a:t>‹#›</a:t>
            </a:fld>
            <a:endParaRPr lang="en-US"/>
          </a:p>
        </p:txBody>
      </p:sp>
    </p:spTree>
    <p:extLst>
      <p:ext uri="{BB962C8B-B14F-4D97-AF65-F5344CB8AC3E}">
        <p14:creationId xmlns:p14="http://schemas.microsoft.com/office/powerpoint/2010/main" val="25023575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C93A2F5-452B-45FA-8993-D042E0CD7481}" type="datetimeFigureOut">
              <a:rPr lang="en-US" smtClean="0"/>
              <a:t>11/8/2022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1A5A2DC-AE10-46D2-9318-1C2A6D3E6634}" type="slidenum">
              <a:rPr lang="en-US" smtClean="0"/>
              <a:t>‹#›</a:t>
            </a:fld>
            <a:endParaRPr lang="en-US"/>
          </a:p>
        </p:txBody>
      </p:sp>
    </p:spTree>
    <p:extLst>
      <p:ext uri="{BB962C8B-B14F-4D97-AF65-F5344CB8AC3E}">
        <p14:creationId xmlns:p14="http://schemas.microsoft.com/office/powerpoint/2010/main" val="32161716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C93A2F5-452B-45FA-8993-D042E0CD7481}" type="datetimeFigureOut">
              <a:rPr lang="en-US" smtClean="0"/>
              <a:t>11/8/2022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1A5A2DC-AE10-46D2-9318-1C2A6D3E6634}" type="slidenum">
              <a:rPr lang="en-US" smtClean="0"/>
              <a:t>‹#›</a:t>
            </a:fld>
            <a:endParaRPr lang="en-US"/>
          </a:p>
        </p:txBody>
      </p:sp>
    </p:spTree>
    <p:extLst>
      <p:ext uri="{BB962C8B-B14F-4D97-AF65-F5344CB8AC3E}">
        <p14:creationId xmlns:p14="http://schemas.microsoft.com/office/powerpoint/2010/main" val="17530881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Rectangle 1"/>
          <p:cNvSpPr/>
          <p:nvPr/>
        </p:nvSpPr>
        <p:spPr>
          <a:xfrm>
            <a:off x="7620000" y="0"/>
            <a:ext cx="457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9" name="Title 8"/>
          <p:cNvSpPr>
            <a:spLocks noGrp="1"/>
          </p:cNvSpPr>
          <p:nvPr>
            <p:ph type="title"/>
          </p:nvPr>
        </p:nvSpPr>
        <p:spPr>
          <a:xfrm>
            <a:off x="8261404" y="542282"/>
            <a:ext cx="3383280" cy="1920240"/>
          </a:xfrm>
        </p:spPr>
        <p:txBody>
          <a:bodyPr anchor="b">
            <a:noAutofit/>
          </a:bodyPr>
          <a:lstStyle>
            <a:lvl1pPr>
              <a:lnSpc>
                <a:spcPct val="85000"/>
              </a:lnSpc>
              <a:defRPr sz="400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762000" y="762000"/>
            <a:ext cx="6096000" cy="45720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275982" y="2511813"/>
            <a:ext cx="3398520" cy="3126987"/>
          </a:xfrm>
        </p:spPr>
        <p:txBody>
          <a:bodyPr>
            <a:normAutofit/>
          </a:bodyPr>
          <a:lstStyle>
            <a:lvl1pPr marL="0" marR="0" indent="0" algn="l" defTabSz="914400" rtl="0" eaLnBrk="1" fontAlgn="auto" latinLnBrk="0" hangingPunct="1">
              <a:lnSpc>
                <a:spcPct val="100000"/>
              </a:lnSpc>
              <a:spcBef>
                <a:spcPts val="1200"/>
              </a:spcBef>
              <a:spcAft>
                <a:spcPts val="0"/>
              </a:spcAft>
              <a:buClrTx/>
              <a:buSzTx/>
              <a:buFontTx/>
              <a:buNone/>
              <a:tabLst/>
              <a:defRPr sz="18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1400"/>
              </a:spcBef>
              <a:spcAft>
                <a:spcPts val="0"/>
              </a:spcAft>
              <a:buClrTx/>
              <a:buSzTx/>
              <a:buFontTx/>
              <a:buNone/>
              <a:tabLst/>
              <a:defRPr/>
            </a:pPr>
            <a:r>
              <a:rPr lang="en-US"/>
              <a:t>Click to edit Master text styles</a:t>
            </a:r>
          </a:p>
        </p:txBody>
      </p:sp>
      <p:sp>
        <p:nvSpPr>
          <p:cNvPr id="5" name="Date Placeholder 4"/>
          <p:cNvSpPr>
            <a:spLocks noGrp="1"/>
          </p:cNvSpPr>
          <p:nvPr>
            <p:ph type="dt" sz="half" idx="10"/>
          </p:nvPr>
        </p:nvSpPr>
        <p:spPr/>
        <p:txBody>
          <a:bodyPr/>
          <a:lstStyle/>
          <a:p>
            <a:fld id="{BC93A2F5-452B-45FA-8993-D042E0CD7481}" type="datetimeFigureOut">
              <a:rPr lang="en-US" smtClean="0"/>
              <a:t>11/8/2022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alpha val="20000"/>
                  </a:srgbClr>
                </a:solidFill>
              </a:defRPr>
            </a:lvl1pPr>
          </a:lstStyle>
          <a:p>
            <a:fld id="{21A5A2DC-AE10-46D2-9318-1C2A6D3E6634}" type="slidenum">
              <a:rPr lang="en-US" smtClean="0"/>
              <a:t>‹#›</a:t>
            </a:fld>
            <a:endParaRPr lang="en-US"/>
          </a:p>
        </p:txBody>
      </p:sp>
    </p:spTree>
    <p:extLst>
      <p:ext uri="{BB962C8B-B14F-4D97-AF65-F5344CB8AC3E}">
        <p14:creationId xmlns:p14="http://schemas.microsoft.com/office/powerpoint/2010/main" val="6692481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49224" y="5418667"/>
            <a:ext cx="10780776" cy="613283"/>
          </a:xfrm>
        </p:spPr>
        <p:txBody>
          <a:bodyPr anchor="b">
            <a:normAutofit/>
          </a:bodyPr>
          <a:lstStyle>
            <a:lvl1pPr>
              <a:defRPr sz="32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12192000" cy="5330952"/>
          </a:xfrm>
          <a:solidFill>
            <a:schemeClr val="accent1">
              <a:lumMod val="40000"/>
              <a:lumOff val="60000"/>
            </a:schemeClr>
          </a:solidFill>
        </p:spPr>
        <p:txBody>
          <a:bodyPr anchor="t"/>
          <a:lstStyle>
            <a:lvl1pPr marL="0" indent="0" algn="ctr">
              <a:spcBef>
                <a:spcPts val="800"/>
              </a:spcBef>
              <a:buNone/>
              <a:defRPr sz="3200">
                <a:solidFill>
                  <a:schemeClr val="tx1">
                    <a:lumMod val="75000"/>
                    <a:lumOff val="2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76656" y="5909735"/>
            <a:ext cx="9229344" cy="533400"/>
          </a:xfrm>
        </p:spPr>
        <p:txBody>
          <a:bodyPr>
            <a:normAutofit/>
          </a:bodyPr>
          <a:lstStyle>
            <a:lvl1pPr marL="0" indent="0">
              <a:lnSpc>
                <a:spcPct val="90000"/>
              </a:lnSpc>
              <a:buNone/>
              <a:defRPr sz="14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2" name="Date Placeholder 11"/>
          <p:cNvSpPr>
            <a:spLocks noGrp="1"/>
          </p:cNvSpPr>
          <p:nvPr>
            <p:ph type="dt" sz="half" idx="10"/>
          </p:nvPr>
        </p:nvSpPr>
        <p:spPr/>
        <p:txBody>
          <a:bodyPr/>
          <a:lstStyle>
            <a:lvl1pPr>
              <a:defRPr>
                <a:solidFill>
                  <a:srgbClr val="FFFFFF">
                    <a:alpha val="80000"/>
                  </a:srgbClr>
                </a:solidFill>
              </a:defRPr>
            </a:lvl1pPr>
          </a:lstStyle>
          <a:p>
            <a:fld id="{BC93A2F5-452B-45FA-8993-D042E0CD7481}" type="datetimeFigureOut">
              <a:rPr lang="en-US" smtClean="0"/>
              <a:t>11/8/2022</a:t>
            </a:fld>
            <a:endParaRPr lang="en-US"/>
          </a:p>
        </p:txBody>
      </p:sp>
      <p:sp>
        <p:nvSpPr>
          <p:cNvPr id="13" name="Footer Placeholder 12"/>
          <p:cNvSpPr>
            <a:spLocks noGrp="1"/>
          </p:cNvSpPr>
          <p:nvPr>
            <p:ph type="ftr" sz="quarter" idx="11"/>
          </p:nvPr>
        </p:nvSpPr>
        <p:spPr/>
        <p:txBody>
          <a:bodyPr/>
          <a:lstStyle>
            <a:lvl1pPr>
              <a:defRPr>
                <a:solidFill>
                  <a:srgbClr val="FFFFFF">
                    <a:alpha val="80000"/>
                  </a:srgbClr>
                </a:solidFill>
              </a:defRPr>
            </a:lvl1pPr>
          </a:lstStyle>
          <a:p>
            <a:endParaRPr lang="en-US"/>
          </a:p>
        </p:txBody>
      </p:sp>
      <p:sp>
        <p:nvSpPr>
          <p:cNvPr id="14" name="Slide Number Placeholder 13"/>
          <p:cNvSpPr>
            <a:spLocks noGrp="1"/>
          </p:cNvSpPr>
          <p:nvPr>
            <p:ph type="sldNum" sz="quarter" idx="12"/>
          </p:nvPr>
        </p:nvSpPr>
        <p:spPr/>
        <p:txBody>
          <a:bodyPr/>
          <a:lstStyle>
            <a:lvl1pPr>
              <a:defRPr>
                <a:solidFill>
                  <a:srgbClr val="FFFFFF">
                    <a:alpha val="25000"/>
                  </a:srgbClr>
                </a:solidFill>
              </a:defRPr>
            </a:lvl1pPr>
          </a:lstStyle>
          <a:p>
            <a:fld id="{21A5A2DC-AE10-46D2-9318-1C2A6D3E6634}" type="slidenum">
              <a:rPr lang="en-US" smtClean="0"/>
              <a:t>‹#›</a:t>
            </a:fld>
            <a:endParaRPr lang="en-US"/>
          </a:p>
        </p:txBody>
      </p:sp>
    </p:spTree>
    <p:extLst>
      <p:ext uri="{BB962C8B-B14F-4D97-AF65-F5344CB8AC3E}">
        <p14:creationId xmlns:p14="http://schemas.microsoft.com/office/powerpoint/2010/main" val="3569506649"/>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57224" y="499533"/>
            <a:ext cx="10772775" cy="165819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76656" y="2011680"/>
            <a:ext cx="10753725" cy="376618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85800" y="6412447"/>
            <a:ext cx="4114800" cy="228600"/>
          </a:xfrm>
          <a:prstGeom prst="rect">
            <a:avLst/>
          </a:prstGeom>
        </p:spPr>
        <p:txBody>
          <a:bodyPr vert="horz" lIns="91440" tIns="45720" rIns="91440" bIns="45720" rtlCol="0" anchor="ctr"/>
          <a:lstStyle>
            <a:lvl1pPr algn="l">
              <a:defRPr sz="950">
                <a:solidFill>
                  <a:schemeClr val="tx1">
                    <a:alpha val="80000"/>
                  </a:schemeClr>
                </a:solidFill>
              </a:defRPr>
            </a:lvl1pPr>
          </a:lstStyle>
          <a:p>
            <a:fld id="{BC93A2F5-452B-45FA-8993-D042E0CD7481}" type="datetimeFigureOut">
              <a:rPr lang="en-US" smtClean="0"/>
              <a:t>11/8/2022</a:t>
            </a:fld>
            <a:endParaRPr lang="en-US"/>
          </a:p>
        </p:txBody>
      </p:sp>
      <p:sp>
        <p:nvSpPr>
          <p:cNvPr id="5" name="Footer Placeholder 4"/>
          <p:cNvSpPr>
            <a:spLocks noGrp="1"/>
          </p:cNvSpPr>
          <p:nvPr>
            <p:ph type="ftr" sz="quarter" idx="3"/>
          </p:nvPr>
        </p:nvSpPr>
        <p:spPr>
          <a:xfrm>
            <a:off x="685800" y="6554697"/>
            <a:ext cx="5029200" cy="228600"/>
          </a:xfrm>
          <a:prstGeom prst="rect">
            <a:avLst/>
          </a:prstGeom>
        </p:spPr>
        <p:txBody>
          <a:bodyPr vert="horz" lIns="91440" tIns="45720" rIns="91440" bIns="45720" rtlCol="0" anchor="ctr"/>
          <a:lstStyle>
            <a:lvl1pPr algn="l">
              <a:defRPr sz="950" cap="all" baseline="0">
                <a:solidFill>
                  <a:schemeClr val="tx1">
                    <a:alpha val="80000"/>
                  </a:schemeClr>
                </a:solidFill>
              </a:defRPr>
            </a:lvl1pPr>
          </a:lstStyle>
          <a:p>
            <a:endParaRPr lang="en-US"/>
          </a:p>
        </p:txBody>
      </p:sp>
      <p:sp>
        <p:nvSpPr>
          <p:cNvPr id="6" name="Slide Number Placeholder 5"/>
          <p:cNvSpPr>
            <a:spLocks noGrp="1"/>
          </p:cNvSpPr>
          <p:nvPr>
            <p:ph type="sldNum" sz="quarter" idx="4"/>
          </p:nvPr>
        </p:nvSpPr>
        <p:spPr>
          <a:xfrm>
            <a:off x="8763926" y="5876412"/>
            <a:ext cx="2926080" cy="1397039"/>
          </a:xfrm>
          <a:prstGeom prst="rect">
            <a:avLst/>
          </a:prstGeom>
        </p:spPr>
        <p:txBody>
          <a:bodyPr vert="horz" lIns="91440" tIns="45720" rIns="91440" bIns="45720" rtlCol="0" anchor="b"/>
          <a:lstStyle>
            <a:lvl1pPr algn="r">
              <a:defRPr sz="10300" b="0">
                <a:ln>
                  <a:noFill/>
                </a:ln>
                <a:solidFill>
                  <a:schemeClr val="accent1">
                    <a:alpha val="25000"/>
                  </a:schemeClr>
                </a:solidFill>
                <a:latin typeface="+mj-lt"/>
              </a:defRPr>
            </a:lvl1pPr>
          </a:lstStyle>
          <a:p>
            <a:fld id="{21A5A2DC-AE10-46D2-9318-1C2A6D3E6634}" type="slidenum">
              <a:rPr lang="en-US" smtClean="0"/>
              <a:t>‹#›</a:t>
            </a:fld>
            <a:endParaRPr lang="en-US"/>
          </a:p>
        </p:txBody>
      </p:sp>
    </p:spTree>
    <p:extLst>
      <p:ext uri="{BB962C8B-B14F-4D97-AF65-F5344CB8AC3E}">
        <p14:creationId xmlns:p14="http://schemas.microsoft.com/office/powerpoint/2010/main" val="97345084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85000"/>
        </a:lnSpc>
        <a:spcBef>
          <a:spcPct val="0"/>
        </a:spcBef>
        <a:buNone/>
        <a:defRPr sz="5400" kern="1200" spc="-120" baseline="0">
          <a:solidFill>
            <a:schemeClr val="accent1"/>
          </a:solidFill>
          <a:latin typeface="+mj-lt"/>
          <a:ea typeface="+mj-ea"/>
          <a:cs typeface="+mj-cs"/>
        </a:defRPr>
      </a:lvl1pPr>
    </p:titleStyle>
    <p:bodyStyle>
      <a:lvl1pPr marL="91440" indent="-91440" algn="l" defTabSz="914400" rtl="0" eaLnBrk="1" latinLnBrk="0" hangingPunct="1">
        <a:lnSpc>
          <a:spcPct val="85000"/>
        </a:lnSpc>
        <a:spcBef>
          <a:spcPts val="1300"/>
        </a:spcBef>
        <a:buFont typeface="Arial" pitchFamily="34" charset="0"/>
        <a:buChar char=" "/>
        <a:defRPr sz="2400" kern="1200">
          <a:solidFill>
            <a:schemeClr val="tx1">
              <a:lumMod val="85000"/>
              <a:lumOff val="15000"/>
            </a:schemeClr>
          </a:solidFill>
          <a:latin typeface="+mn-lt"/>
          <a:ea typeface="+mn-ea"/>
          <a:cs typeface="+mn-cs"/>
        </a:defRPr>
      </a:lvl1pPr>
      <a:lvl2pPr marL="347472" indent="-342900" algn="l" defTabSz="914400" rtl="0" eaLnBrk="1" latinLnBrk="0" hangingPunct="1">
        <a:lnSpc>
          <a:spcPct val="85000"/>
        </a:lnSpc>
        <a:spcBef>
          <a:spcPts val="600"/>
        </a:spcBef>
        <a:buFont typeface="Arial" pitchFamily="34" charset="0"/>
        <a:buChar char=" "/>
        <a:defRPr sz="2400" kern="1200">
          <a:solidFill>
            <a:schemeClr val="tx1">
              <a:lumMod val="85000"/>
              <a:lumOff val="15000"/>
            </a:schemeClr>
          </a:solidFill>
          <a:latin typeface="+mn-lt"/>
          <a:ea typeface="+mn-ea"/>
          <a:cs typeface="+mn-cs"/>
        </a:defRPr>
      </a:lvl2pPr>
      <a:lvl3pPr marL="548640" indent="-548640" algn="l" defTabSz="914400" rtl="0" eaLnBrk="1" latinLnBrk="0" hangingPunct="1">
        <a:lnSpc>
          <a:spcPct val="85000"/>
        </a:lnSpc>
        <a:spcBef>
          <a:spcPts val="600"/>
        </a:spcBef>
        <a:buFont typeface="Arial" pitchFamily="34" charset="0"/>
        <a:buChar char=" "/>
        <a:defRPr sz="2000" i="1" kern="1200">
          <a:solidFill>
            <a:schemeClr val="tx1">
              <a:lumMod val="85000"/>
              <a:lumOff val="15000"/>
            </a:schemeClr>
          </a:solidFill>
          <a:latin typeface="+mn-lt"/>
          <a:ea typeface="+mn-ea"/>
          <a:cs typeface="+mn-cs"/>
        </a:defRPr>
      </a:lvl3pPr>
      <a:lvl4pPr marL="822960" indent="-82296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4pPr>
      <a:lvl5pPr marL="1097280" indent="-109728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5pPr>
      <a:lvl6pPr marL="12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6pPr>
      <a:lvl7pPr marL="14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7pPr>
      <a:lvl8pPr marL="16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8pPr>
      <a:lvl9pPr marL="18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7788AC8-4B36-A914-6CF8-D41D4FC773FA}"/>
              </a:ext>
            </a:extLst>
          </p:cNvPr>
          <p:cNvSpPr>
            <a:spLocks noGrp="1"/>
          </p:cNvSpPr>
          <p:nvPr>
            <p:ph type="ctrTitle"/>
          </p:nvPr>
        </p:nvSpPr>
        <p:spPr>
          <a:xfrm>
            <a:off x="209550" y="3143251"/>
            <a:ext cx="11620500" cy="5143500"/>
          </a:xfrm>
        </p:spPr>
        <p:txBody>
          <a:bodyPr/>
          <a:lstStyle/>
          <a:p>
            <a:pPr algn="ctr"/>
            <a:br>
              <a:rPr lang="en-US" sz="6000" dirty="0"/>
            </a:br>
            <a:br>
              <a:rPr lang="en-US" sz="6000" dirty="0"/>
            </a:br>
            <a:br>
              <a:rPr lang="en-US" sz="6000" dirty="0"/>
            </a:br>
            <a:br>
              <a:rPr lang="en-US" sz="6000" dirty="0"/>
            </a:br>
            <a:r>
              <a:rPr lang="en-US" sz="6000" dirty="0"/>
              <a:t>Joint GoL/WB Portfolio Review</a:t>
            </a:r>
            <a:br>
              <a:rPr lang="en-US" sz="6000" dirty="0"/>
            </a:br>
            <a:br>
              <a:rPr lang="en-US" sz="6000" dirty="0"/>
            </a:br>
            <a:r>
              <a:rPr lang="en-US" sz="6000" dirty="0"/>
              <a:t>Rural </a:t>
            </a:r>
            <a:r>
              <a:rPr lang="en-US" sz="4800" dirty="0"/>
              <a:t>and Renewable Energy Agency</a:t>
            </a:r>
            <a:br>
              <a:rPr lang="en-US" sz="4800" dirty="0"/>
            </a:br>
            <a:br>
              <a:rPr lang="en-US" sz="4800" dirty="0"/>
            </a:br>
            <a:r>
              <a:rPr lang="en-US" sz="4800" dirty="0"/>
              <a:t>Ministerial Complex</a:t>
            </a:r>
            <a:br>
              <a:rPr lang="en-US" sz="4800" dirty="0"/>
            </a:br>
            <a:br>
              <a:rPr lang="en-US" sz="4800" dirty="0"/>
            </a:br>
            <a:r>
              <a:rPr lang="en-US" sz="4800" dirty="0"/>
              <a:t>November 8, 2022</a:t>
            </a:r>
            <a:br>
              <a:rPr lang="en-US" dirty="0"/>
            </a:br>
            <a:br>
              <a:rPr lang="en-US" dirty="0"/>
            </a:br>
            <a:br>
              <a:rPr lang="en-US" dirty="0"/>
            </a:br>
            <a:endParaRPr lang="en-US" dirty="0"/>
          </a:p>
        </p:txBody>
      </p:sp>
      <p:sp>
        <p:nvSpPr>
          <p:cNvPr id="8" name="object 2">
            <a:extLst>
              <a:ext uri="{FF2B5EF4-FFF2-40B4-BE49-F238E27FC236}">
                <a16:creationId xmlns:a16="http://schemas.microsoft.com/office/drawing/2014/main" id="{1AEED881-CAFA-B00A-7B87-A6D70359FBA2}"/>
              </a:ext>
            </a:extLst>
          </p:cNvPr>
          <p:cNvSpPr/>
          <p:nvPr/>
        </p:nvSpPr>
        <p:spPr>
          <a:xfrm>
            <a:off x="10896600" y="0"/>
            <a:ext cx="1295400" cy="1296923"/>
          </a:xfrm>
          <a:prstGeom prst="rect">
            <a:avLst/>
          </a:prstGeom>
          <a:blipFill>
            <a:blip r:embed="rId2" cstate="print"/>
            <a:stretch>
              <a:fillRect/>
            </a:stretch>
          </a:blipFill>
        </p:spPr>
        <p:txBody>
          <a:bodyPr wrap="square" lIns="0" tIns="0" rIns="0" bIns="0" rtlCol="0"/>
          <a:lstStyle/>
          <a:p>
            <a:endParaRPr>
              <a:latin typeface="Gill Sans MT" panose="020B0502020104020203" pitchFamily="34" charset="0"/>
            </a:endParaRPr>
          </a:p>
        </p:txBody>
      </p:sp>
      <p:sp>
        <p:nvSpPr>
          <p:cNvPr id="9" name="object 3">
            <a:extLst>
              <a:ext uri="{FF2B5EF4-FFF2-40B4-BE49-F238E27FC236}">
                <a16:creationId xmlns:a16="http://schemas.microsoft.com/office/drawing/2014/main" id="{780140B0-65B4-D6F3-67C4-4DFD3E4CD066}"/>
              </a:ext>
            </a:extLst>
          </p:cNvPr>
          <p:cNvSpPr/>
          <p:nvPr/>
        </p:nvSpPr>
        <p:spPr>
          <a:xfrm>
            <a:off x="0" y="0"/>
            <a:ext cx="1368552" cy="1269492"/>
          </a:xfrm>
          <a:prstGeom prst="rect">
            <a:avLst/>
          </a:prstGeom>
          <a:blipFill>
            <a:blip r:embed="rId3" cstate="print"/>
            <a:stretch>
              <a:fillRect/>
            </a:stretch>
          </a:blipFill>
        </p:spPr>
        <p:txBody>
          <a:bodyPr wrap="square" lIns="0" tIns="0" rIns="0" bIns="0" rtlCol="0"/>
          <a:lstStyle/>
          <a:p>
            <a:endParaRPr>
              <a:latin typeface="Gill Sans MT" panose="020B0502020104020203" pitchFamily="34" charset="0"/>
            </a:endParaRPr>
          </a:p>
        </p:txBody>
      </p:sp>
    </p:spTree>
    <p:extLst>
      <p:ext uri="{BB962C8B-B14F-4D97-AF65-F5344CB8AC3E}">
        <p14:creationId xmlns:p14="http://schemas.microsoft.com/office/powerpoint/2010/main" val="4846966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CA7EE49-72F3-DCE1-292E-136903DE51CE}"/>
              </a:ext>
            </a:extLst>
          </p:cNvPr>
          <p:cNvSpPr>
            <a:spLocks noGrp="1"/>
          </p:cNvSpPr>
          <p:nvPr>
            <p:ph idx="1"/>
          </p:nvPr>
        </p:nvSpPr>
        <p:spPr/>
        <p:txBody>
          <a:bodyPr>
            <a:normAutofit/>
          </a:bodyPr>
          <a:lstStyle/>
          <a:p>
            <a:pPr lvl="6"/>
            <a:r>
              <a:rPr lang="en-US" sz="19900" dirty="0"/>
              <a:t>Thanks</a:t>
            </a:r>
          </a:p>
        </p:txBody>
      </p:sp>
    </p:spTree>
    <p:extLst>
      <p:ext uri="{BB962C8B-B14F-4D97-AF65-F5344CB8AC3E}">
        <p14:creationId xmlns:p14="http://schemas.microsoft.com/office/powerpoint/2010/main" val="4566583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532468-EFFA-3257-3DC9-84ED87083544}"/>
              </a:ext>
            </a:extLst>
          </p:cNvPr>
          <p:cNvSpPr>
            <a:spLocks noGrp="1"/>
          </p:cNvSpPr>
          <p:nvPr>
            <p:ph type="title"/>
          </p:nvPr>
        </p:nvSpPr>
        <p:spPr>
          <a:xfrm>
            <a:off x="447674" y="499533"/>
            <a:ext cx="11296652" cy="1658198"/>
          </a:xfrm>
        </p:spPr>
        <p:txBody>
          <a:bodyPr>
            <a:normAutofit fontScale="90000"/>
          </a:bodyPr>
          <a:lstStyle/>
          <a:p>
            <a:r>
              <a:rPr lang="en-US" sz="4400" dirty="0">
                <a:effectLst/>
              </a:rPr>
              <a:t>Overview- Project # 1: Liberia Renewable Energy Access Project </a:t>
            </a:r>
            <a:br>
              <a:rPr lang="en-US" sz="4400" dirty="0">
                <a:effectLst/>
              </a:rPr>
            </a:br>
            <a:br>
              <a:rPr lang="en-US" sz="4400" dirty="0">
                <a:effectLst/>
              </a:rPr>
            </a:br>
            <a:endParaRPr lang="en-US" dirty="0"/>
          </a:p>
        </p:txBody>
      </p:sp>
      <p:graphicFrame>
        <p:nvGraphicFramePr>
          <p:cNvPr id="10" name="Content Placeholder 9">
            <a:extLst>
              <a:ext uri="{FF2B5EF4-FFF2-40B4-BE49-F238E27FC236}">
                <a16:creationId xmlns:a16="http://schemas.microsoft.com/office/drawing/2014/main" id="{53F7683E-BB23-77D8-8448-A473F4ACC914}"/>
              </a:ext>
            </a:extLst>
          </p:cNvPr>
          <p:cNvGraphicFramePr>
            <a:graphicFrameLocks noGrp="1"/>
          </p:cNvGraphicFramePr>
          <p:nvPr>
            <p:ph idx="1"/>
            <p:extLst>
              <p:ext uri="{D42A27DB-BD31-4B8C-83A1-F6EECF244321}">
                <p14:modId xmlns:p14="http://schemas.microsoft.com/office/powerpoint/2010/main" val="1760228166"/>
              </p:ext>
            </p:extLst>
          </p:nvPr>
        </p:nvGraphicFramePr>
        <p:xfrm>
          <a:off x="447674" y="1587336"/>
          <a:ext cx="11415775" cy="4654550"/>
        </p:xfrm>
        <a:graphic>
          <a:graphicData uri="http://schemas.openxmlformats.org/drawingml/2006/table">
            <a:tbl>
              <a:tblPr>
                <a:tableStyleId>{5C22544A-7EE6-4342-B048-85BDC9FD1C3A}</a:tableStyleId>
              </a:tblPr>
              <a:tblGrid>
                <a:gridCol w="11415775">
                  <a:extLst>
                    <a:ext uri="{9D8B030D-6E8A-4147-A177-3AD203B41FA5}">
                      <a16:colId xmlns:a16="http://schemas.microsoft.com/office/drawing/2014/main" val="1458779717"/>
                    </a:ext>
                  </a:extLst>
                </a:gridCol>
              </a:tblGrid>
              <a:tr h="4654550">
                <a:tc>
                  <a:txBody>
                    <a:bodyPr/>
                    <a:lstStyle/>
                    <a:p>
                      <a:pPr marL="0" marR="0" algn="just">
                        <a:spcBef>
                          <a:spcPts val="0"/>
                        </a:spcBef>
                        <a:spcAft>
                          <a:spcPts val="0"/>
                        </a:spcAft>
                      </a:pPr>
                      <a:endParaRPr lang="en-US" sz="2000" dirty="0">
                        <a:effectLst/>
                      </a:endParaRPr>
                    </a:p>
                    <a:p>
                      <a:pPr marL="0" marR="0" algn="just">
                        <a:spcBef>
                          <a:spcPts val="0"/>
                        </a:spcBef>
                        <a:spcAft>
                          <a:spcPts val="0"/>
                        </a:spcAft>
                      </a:pPr>
                      <a:r>
                        <a:rPr lang="en-US" sz="2800" dirty="0">
                          <a:effectLst/>
                        </a:rPr>
                        <a:t>Supports the construction of </a:t>
                      </a:r>
                      <a:r>
                        <a:rPr lang="en-US" sz="2800" dirty="0" err="1">
                          <a:effectLst/>
                        </a:rPr>
                        <a:t>Kaiha</a:t>
                      </a:r>
                      <a:r>
                        <a:rPr lang="en-US" sz="2800" dirty="0">
                          <a:effectLst/>
                        </a:rPr>
                        <a:t> 2 mini-grid comprising of a 2.5MW hydropower power plant, 1.8MW diesel power plant (back-up), 33/0.4kV distribution network including 10,000 service connections in Lofa (Voinjama, </a:t>
                      </a:r>
                      <a:r>
                        <a:rPr lang="en-US" sz="2800" dirty="0" err="1">
                          <a:effectLst/>
                        </a:rPr>
                        <a:t>Foya</a:t>
                      </a:r>
                      <a:r>
                        <a:rPr lang="en-US" sz="2800" dirty="0">
                          <a:effectLst/>
                        </a:rPr>
                        <a:t>, </a:t>
                      </a:r>
                      <a:r>
                        <a:rPr lang="en-US" sz="2800" dirty="0" err="1">
                          <a:effectLst/>
                        </a:rPr>
                        <a:t>Kolahun</a:t>
                      </a:r>
                      <a:r>
                        <a:rPr lang="en-US" sz="2800" dirty="0">
                          <a:effectLst/>
                        </a:rPr>
                        <a:t>, </a:t>
                      </a:r>
                      <a:r>
                        <a:rPr lang="en-US" sz="2800" dirty="0" err="1">
                          <a:effectLst/>
                        </a:rPr>
                        <a:t>Massambolahun</a:t>
                      </a:r>
                      <a:r>
                        <a:rPr lang="en-US" sz="2800" dirty="0">
                          <a:effectLst/>
                        </a:rPr>
                        <a:t>, Bolahun &amp; surrounding areas), and the market development of stand-alone solar systems </a:t>
                      </a:r>
                    </a:p>
                    <a:p>
                      <a:pPr marL="342900" marR="0" lvl="0" indent="-342900" algn="just">
                        <a:spcBef>
                          <a:spcPts val="0"/>
                        </a:spcBef>
                        <a:spcAft>
                          <a:spcPts val="0"/>
                        </a:spcAft>
                        <a:buFont typeface="Courier New" panose="02070309020205020404" pitchFamily="49" charset="0"/>
                        <a:buChar char="o"/>
                      </a:pPr>
                      <a:r>
                        <a:rPr lang="en-US" sz="2800" dirty="0">
                          <a:effectLst/>
                        </a:rPr>
                        <a:t>Closing date: December 31, 2023, revised from June 30, 2021</a:t>
                      </a:r>
                    </a:p>
                    <a:p>
                      <a:pPr marL="342900" marR="0" lvl="0" indent="-342900" algn="just">
                        <a:spcBef>
                          <a:spcPts val="0"/>
                        </a:spcBef>
                        <a:spcAft>
                          <a:spcPts val="0"/>
                        </a:spcAft>
                        <a:buFont typeface="Courier New" panose="02070309020205020404" pitchFamily="49" charset="0"/>
                        <a:buChar char="o"/>
                      </a:pPr>
                      <a:r>
                        <a:rPr lang="en-US" sz="2800" dirty="0">
                          <a:effectLst/>
                        </a:rPr>
                        <a:t>Funding: US$ 27.00 mil (US$25mil- grant, US$2 mil – IDA Loan) </a:t>
                      </a:r>
                    </a:p>
                    <a:p>
                      <a:pPr marL="342900" marR="0" lvl="0" indent="-342900" algn="just">
                        <a:spcBef>
                          <a:spcPts val="0"/>
                        </a:spcBef>
                        <a:spcAft>
                          <a:spcPts val="500"/>
                        </a:spcAft>
                        <a:buFont typeface="Courier New" panose="02070309020205020404" pitchFamily="49" charset="0"/>
                        <a:buChar char="o"/>
                      </a:pPr>
                      <a:r>
                        <a:rPr lang="en-US" sz="2800" dirty="0">
                          <a:effectLst/>
                        </a:rPr>
                        <a:t>Expected Outcome: i) 50,000 people from decentralized electricity; 100,000 people from standalone solar systems; ii) Annual electricity generated - 13.14 GWh/year</a:t>
                      </a:r>
                      <a:endParaRPr lang="en-US" sz="2800" dirty="0">
                        <a:effectLst/>
                        <a:latin typeface="Calibri" panose="020F0502020204030204" pitchFamily="34" charset="0"/>
                        <a:ea typeface="Calibri" panose="020F0502020204030204" pitchFamily="34" charset="0"/>
                      </a:endParaRPr>
                    </a:p>
                  </a:txBody>
                  <a:tcPr marL="114300" marR="114300" marT="0" marB="0">
                    <a:solidFill>
                      <a:schemeClr val="accent1">
                        <a:lumMod val="20000"/>
                        <a:lumOff val="80000"/>
                      </a:schemeClr>
                    </a:solidFill>
                  </a:tcPr>
                </a:tc>
                <a:extLst>
                  <a:ext uri="{0D108BD9-81ED-4DB2-BD59-A6C34878D82A}">
                    <a16:rowId xmlns:a16="http://schemas.microsoft.com/office/drawing/2014/main" val="2675284284"/>
                  </a:ext>
                </a:extLst>
              </a:tr>
            </a:tbl>
          </a:graphicData>
        </a:graphic>
      </p:graphicFrame>
    </p:spTree>
    <p:extLst>
      <p:ext uri="{BB962C8B-B14F-4D97-AF65-F5344CB8AC3E}">
        <p14:creationId xmlns:p14="http://schemas.microsoft.com/office/powerpoint/2010/main" val="19372039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0EDA97-B9BE-EACA-4C1A-5A80CA32F090}"/>
              </a:ext>
            </a:extLst>
          </p:cNvPr>
          <p:cNvSpPr>
            <a:spLocks noGrp="1"/>
          </p:cNvSpPr>
          <p:nvPr>
            <p:ph type="title"/>
          </p:nvPr>
        </p:nvSpPr>
        <p:spPr>
          <a:xfrm>
            <a:off x="657224" y="499533"/>
            <a:ext cx="10772775" cy="652373"/>
          </a:xfrm>
        </p:spPr>
        <p:txBody>
          <a:bodyPr>
            <a:normAutofit fontScale="90000"/>
          </a:bodyPr>
          <a:lstStyle/>
          <a:p>
            <a:r>
              <a:rPr lang="en-US" sz="4400" dirty="0">
                <a:effectLst/>
              </a:rPr>
              <a:t>Overview- Project #2-Off-grid component of Liberia Energy Sector Strengthening and Access Project</a:t>
            </a:r>
            <a:endParaRPr lang="en-US" dirty="0"/>
          </a:p>
        </p:txBody>
      </p:sp>
      <p:sp>
        <p:nvSpPr>
          <p:cNvPr id="3" name="Content Placeholder 2">
            <a:extLst>
              <a:ext uri="{FF2B5EF4-FFF2-40B4-BE49-F238E27FC236}">
                <a16:creationId xmlns:a16="http://schemas.microsoft.com/office/drawing/2014/main" id="{BFFD567C-1E99-9DE0-4811-BA4FBCBDA4CB}"/>
              </a:ext>
            </a:extLst>
          </p:cNvPr>
          <p:cNvSpPr>
            <a:spLocks noGrp="1"/>
          </p:cNvSpPr>
          <p:nvPr>
            <p:ph idx="1"/>
          </p:nvPr>
        </p:nvSpPr>
        <p:spPr>
          <a:xfrm>
            <a:off x="865043" y="1401288"/>
            <a:ext cx="10961162" cy="5248894"/>
          </a:xfrm>
          <a:solidFill>
            <a:schemeClr val="accent1">
              <a:lumMod val="20000"/>
              <a:lumOff val="80000"/>
            </a:schemeClr>
          </a:solidFill>
        </p:spPr>
        <p:txBody>
          <a:bodyPr>
            <a:normAutofit/>
          </a:bodyPr>
          <a:lstStyle/>
          <a:p>
            <a:pPr marL="0" marR="0" indent="0" algn="just">
              <a:lnSpc>
                <a:spcPct val="107000"/>
              </a:lnSpc>
              <a:spcBef>
                <a:spcPts val="0"/>
              </a:spcBef>
              <a:spcAft>
                <a:spcPts val="0"/>
              </a:spcAft>
              <a:buNone/>
            </a:pPr>
            <a:r>
              <a:rPr lang="en-US" sz="3000" dirty="0"/>
              <a:t>F</a:t>
            </a:r>
            <a:r>
              <a:rPr lang="en-US" sz="3000" dirty="0">
                <a:effectLst/>
              </a:rPr>
              <a:t>unds the electrification of rural health centers, and electrification of households in off-grid areas via the deployment of mini-grid solar PV/battery - diesel mini-grids and Solar Home Systems (SHS).    </a:t>
            </a:r>
          </a:p>
          <a:p>
            <a:pPr marL="342900" marR="0" lvl="0" indent="-342900" algn="just">
              <a:lnSpc>
                <a:spcPct val="107000"/>
              </a:lnSpc>
              <a:spcBef>
                <a:spcPts val="0"/>
              </a:spcBef>
              <a:spcAft>
                <a:spcPts val="0"/>
              </a:spcAft>
              <a:buFont typeface="Courier New" panose="02070309020205020404" pitchFamily="49" charset="0"/>
              <a:buChar char="o"/>
            </a:pPr>
            <a:r>
              <a:rPr lang="en-US" sz="3000" dirty="0">
                <a:effectLst/>
              </a:rPr>
              <a:t>Closing date: December 31, 2025, revised from June 30, 2021</a:t>
            </a:r>
          </a:p>
          <a:p>
            <a:pPr marL="342900" marR="0" lvl="0" indent="-342900" algn="just">
              <a:lnSpc>
                <a:spcPct val="107000"/>
              </a:lnSpc>
              <a:spcBef>
                <a:spcPts val="0"/>
              </a:spcBef>
              <a:spcAft>
                <a:spcPts val="0"/>
              </a:spcAft>
              <a:buFont typeface="Courier New" panose="02070309020205020404" pitchFamily="49" charset="0"/>
              <a:buChar char="o"/>
            </a:pPr>
            <a:r>
              <a:rPr lang="en-US" sz="3000" dirty="0">
                <a:effectLst/>
              </a:rPr>
              <a:t>Funding: US$ 9.20 mil (US$ 7.2mil - grant, US$2 mil – IDA Loan) </a:t>
            </a:r>
          </a:p>
          <a:p>
            <a:pPr marL="342900" marR="0" lvl="0" indent="-342900" algn="just">
              <a:lnSpc>
                <a:spcPct val="107000"/>
              </a:lnSpc>
              <a:spcBef>
                <a:spcPts val="0"/>
              </a:spcBef>
              <a:spcAft>
                <a:spcPts val="0"/>
              </a:spcAft>
              <a:buFont typeface="Courier New" panose="02070309020205020404" pitchFamily="49" charset="0"/>
              <a:buChar char="o"/>
            </a:pPr>
            <a:r>
              <a:rPr lang="en-US" sz="3000" dirty="0">
                <a:effectLst/>
              </a:rPr>
              <a:t>Expected Outputs: 189 health centers electrified (in phases); 6,000 household electrified through SHS; 500 connections via mini-grid.</a:t>
            </a:r>
          </a:p>
          <a:p>
            <a:pPr marL="342900" marR="0" lvl="0" indent="-342900" algn="just">
              <a:lnSpc>
                <a:spcPct val="107000"/>
              </a:lnSpc>
              <a:spcBef>
                <a:spcPts val="0"/>
              </a:spcBef>
              <a:spcAft>
                <a:spcPts val="0"/>
              </a:spcAft>
              <a:buFont typeface="Courier New" panose="02070309020205020404" pitchFamily="49" charset="0"/>
              <a:buChar char="o"/>
            </a:pPr>
            <a:r>
              <a:rPr lang="en-US" sz="3000" dirty="0">
                <a:effectLst/>
              </a:rPr>
              <a:t>Expected Outcome: 32,500 people provided with electricity off-grid component of the Liberia Energy Sector Strengthening and Access Project (LESSAP) </a:t>
            </a:r>
            <a:endParaRPr lang="en-US" sz="30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3036590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AE4E1E-0177-C923-E0F3-4A47112A5388}"/>
              </a:ext>
            </a:extLst>
          </p:cNvPr>
          <p:cNvSpPr>
            <a:spLocks noGrp="1"/>
          </p:cNvSpPr>
          <p:nvPr>
            <p:ph type="title"/>
          </p:nvPr>
        </p:nvSpPr>
        <p:spPr/>
        <p:txBody>
          <a:bodyPr/>
          <a:lstStyle/>
          <a:p>
            <a:r>
              <a:rPr lang="en-US" dirty="0">
                <a:latin typeface="Calibri Light" panose="020F0302020204030204" pitchFamily="34" charset="0"/>
                <a:ea typeface="Calibri" panose="020F0502020204030204" pitchFamily="34" charset="0"/>
              </a:rPr>
              <a:t>Shared Goal/Objectives: </a:t>
            </a:r>
            <a:endParaRPr lang="en-US" dirty="0"/>
          </a:p>
        </p:txBody>
      </p:sp>
      <p:sp>
        <p:nvSpPr>
          <p:cNvPr id="3" name="Content Placeholder 2">
            <a:extLst>
              <a:ext uri="{FF2B5EF4-FFF2-40B4-BE49-F238E27FC236}">
                <a16:creationId xmlns:a16="http://schemas.microsoft.com/office/drawing/2014/main" id="{9E56FBAE-7F82-4741-1792-4AAD35D66F4D}"/>
              </a:ext>
            </a:extLst>
          </p:cNvPr>
          <p:cNvSpPr>
            <a:spLocks noGrp="1"/>
          </p:cNvSpPr>
          <p:nvPr>
            <p:ph idx="1"/>
          </p:nvPr>
        </p:nvSpPr>
        <p:spPr>
          <a:solidFill>
            <a:schemeClr val="accent1">
              <a:lumMod val="20000"/>
              <a:lumOff val="80000"/>
            </a:schemeClr>
          </a:solidFill>
        </p:spPr>
        <p:txBody>
          <a:bodyPr>
            <a:normAutofit/>
          </a:bodyPr>
          <a:lstStyle/>
          <a:p>
            <a:pPr marL="0" indent="0" algn="ctr">
              <a:buNone/>
            </a:pPr>
            <a:r>
              <a:rPr lang="en-US" sz="5400" b="1" dirty="0">
                <a:effectLst/>
                <a:latin typeface="Calibri" panose="020F0502020204030204" pitchFamily="34" charset="0"/>
                <a:ea typeface="Calibri" panose="020F0502020204030204" pitchFamily="34" charset="0"/>
              </a:rPr>
              <a:t>To increase access to electricity and to foster the use of renewable energy sources</a:t>
            </a:r>
            <a:endParaRPr lang="en-US" sz="6600" dirty="0"/>
          </a:p>
        </p:txBody>
      </p:sp>
    </p:spTree>
    <p:extLst>
      <p:ext uri="{BB962C8B-B14F-4D97-AF65-F5344CB8AC3E}">
        <p14:creationId xmlns:p14="http://schemas.microsoft.com/office/powerpoint/2010/main" val="40088785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106814-BB8D-334D-4FC2-83ED1A73B0B1}"/>
              </a:ext>
            </a:extLst>
          </p:cNvPr>
          <p:cNvSpPr>
            <a:spLocks noGrp="1"/>
          </p:cNvSpPr>
          <p:nvPr>
            <p:ph type="title"/>
          </p:nvPr>
        </p:nvSpPr>
        <p:spPr>
          <a:xfrm>
            <a:off x="838200" y="163246"/>
            <a:ext cx="10515600" cy="692150"/>
          </a:xfrm>
        </p:spPr>
        <p:txBody>
          <a:bodyPr>
            <a:normAutofit fontScale="90000"/>
          </a:bodyPr>
          <a:lstStyle/>
          <a:p>
            <a:r>
              <a:rPr lang="en-US" sz="4400" dirty="0">
                <a:effectLst/>
              </a:rPr>
              <a:t>Project # 1: Liberia Renewable Energy Access Project – ongoing, about 60% complete</a:t>
            </a:r>
            <a:endParaRPr lang="en-US" dirty="0"/>
          </a:p>
        </p:txBody>
      </p:sp>
      <p:graphicFrame>
        <p:nvGraphicFramePr>
          <p:cNvPr id="4" name="Content Placeholder 3">
            <a:extLst>
              <a:ext uri="{FF2B5EF4-FFF2-40B4-BE49-F238E27FC236}">
                <a16:creationId xmlns:a16="http://schemas.microsoft.com/office/drawing/2014/main" id="{003D5B3A-EE86-2F08-A1AF-76CBC62B9FB1}"/>
              </a:ext>
            </a:extLst>
          </p:cNvPr>
          <p:cNvGraphicFramePr>
            <a:graphicFrameLocks noGrp="1"/>
          </p:cNvGraphicFramePr>
          <p:nvPr>
            <p:ph idx="1"/>
            <p:extLst>
              <p:ext uri="{D42A27DB-BD31-4B8C-83A1-F6EECF244321}">
                <p14:modId xmlns:p14="http://schemas.microsoft.com/office/powerpoint/2010/main" val="2792487080"/>
              </p:ext>
            </p:extLst>
          </p:nvPr>
        </p:nvGraphicFramePr>
        <p:xfrm>
          <a:off x="118753" y="970188"/>
          <a:ext cx="11958452" cy="5969000"/>
        </p:xfrm>
        <a:graphic>
          <a:graphicData uri="http://schemas.openxmlformats.org/drawingml/2006/table">
            <a:tbl>
              <a:tblPr>
                <a:tableStyleId>{5C22544A-7EE6-4342-B048-85BDC9FD1C3A}</a:tableStyleId>
              </a:tblPr>
              <a:tblGrid>
                <a:gridCol w="11958452">
                  <a:extLst>
                    <a:ext uri="{9D8B030D-6E8A-4147-A177-3AD203B41FA5}">
                      <a16:colId xmlns:a16="http://schemas.microsoft.com/office/drawing/2014/main" val="1314387391"/>
                    </a:ext>
                  </a:extLst>
                </a:gridCol>
              </a:tblGrid>
              <a:tr h="5724565">
                <a:tc>
                  <a:txBody>
                    <a:bodyPr/>
                    <a:lstStyle/>
                    <a:p>
                      <a:pPr marL="0" marR="0" algn="just">
                        <a:spcBef>
                          <a:spcPts val="0"/>
                        </a:spcBef>
                        <a:spcAft>
                          <a:spcPts val="0"/>
                        </a:spcAft>
                      </a:pPr>
                      <a:endParaRPr lang="en-US" sz="1100" dirty="0">
                        <a:effectLst/>
                      </a:endParaRPr>
                    </a:p>
                    <a:p>
                      <a:pPr marL="342900" marR="0" lvl="0" indent="-342900" algn="just">
                        <a:spcBef>
                          <a:spcPts val="0"/>
                        </a:spcBef>
                        <a:spcAft>
                          <a:spcPts val="0"/>
                        </a:spcAft>
                        <a:buFont typeface="Courier New" panose="02070309020205020404" pitchFamily="49" charset="0"/>
                        <a:buChar char="o"/>
                      </a:pPr>
                      <a:r>
                        <a:rPr lang="en-US" sz="2800" dirty="0">
                          <a:effectLst/>
                        </a:rPr>
                        <a:t>Compensation to project affected persons completed. </a:t>
                      </a:r>
                    </a:p>
                    <a:p>
                      <a:pPr marL="342900" marR="0" lvl="0" indent="-342900" algn="just">
                        <a:spcBef>
                          <a:spcPts val="0"/>
                        </a:spcBef>
                        <a:spcAft>
                          <a:spcPts val="0"/>
                        </a:spcAft>
                        <a:buFont typeface="Courier New" panose="02070309020205020404" pitchFamily="49" charset="0"/>
                        <a:buChar char="o"/>
                      </a:pPr>
                      <a:r>
                        <a:rPr lang="en-US" sz="2800" dirty="0">
                          <a:effectLst/>
                        </a:rPr>
                        <a:t>Bidding for the construction of 1.8MW diesel plant near conclusion.</a:t>
                      </a:r>
                    </a:p>
                    <a:p>
                      <a:pPr marL="342900" marR="0" lvl="0" indent="-342900" algn="just">
                        <a:spcBef>
                          <a:spcPts val="0"/>
                        </a:spcBef>
                        <a:spcAft>
                          <a:spcPts val="0"/>
                        </a:spcAft>
                        <a:buFont typeface="Courier New" panose="02070309020205020404" pitchFamily="49" charset="0"/>
                        <a:buChar char="o"/>
                      </a:pPr>
                      <a:r>
                        <a:rPr lang="en-US" sz="2800" dirty="0">
                          <a:effectLst/>
                        </a:rPr>
                        <a:t>Construction of 2.5MW hydropower plant &amp; 33/0.4kV distribution network underway. Specifically, </a:t>
                      </a:r>
                    </a:p>
                    <a:p>
                      <a:pPr marL="742950" marR="0" lvl="1" indent="-285750" algn="just">
                        <a:spcBef>
                          <a:spcPts val="0"/>
                        </a:spcBef>
                        <a:spcAft>
                          <a:spcPts val="500"/>
                        </a:spcAft>
                        <a:buFont typeface="Carlito"/>
                        <a:buChar char="-"/>
                      </a:pPr>
                      <a:r>
                        <a:rPr lang="en-US" sz="2800" dirty="0">
                          <a:effectLst/>
                        </a:rPr>
                        <a:t>Designs for the hydropower plant being finalized; designs for 33/0.4kV distribution network completed</a:t>
                      </a:r>
                    </a:p>
                    <a:p>
                      <a:pPr marL="742950" marR="0" lvl="1" indent="-285750" algn="just">
                        <a:spcBef>
                          <a:spcPts val="0"/>
                        </a:spcBef>
                        <a:spcAft>
                          <a:spcPts val="500"/>
                        </a:spcAft>
                        <a:buFont typeface="Carlito"/>
                        <a:buChar char="-"/>
                      </a:pPr>
                      <a:r>
                        <a:rPr lang="en-US" sz="2800" dirty="0">
                          <a:effectLst/>
                        </a:rPr>
                        <a:t>About 50% of equipment/materials for the 33/0.4kV distribution network supplied</a:t>
                      </a:r>
                    </a:p>
                    <a:p>
                      <a:pPr marL="742950" marR="0" lvl="1" indent="-285750" algn="just">
                        <a:spcBef>
                          <a:spcPts val="0"/>
                        </a:spcBef>
                        <a:spcAft>
                          <a:spcPts val="500"/>
                        </a:spcAft>
                        <a:buFont typeface="Carlito"/>
                        <a:buChar char="-"/>
                      </a:pPr>
                      <a:r>
                        <a:rPr lang="en-US" sz="2800" dirty="0">
                          <a:effectLst/>
                        </a:rPr>
                        <a:t>Installation works for the distribution network ongoing.</a:t>
                      </a:r>
                    </a:p>
                    <a:p>
                      <a:pPr marL="742950" marR="0" lvl="1" indent="-285750" algn="just">
                        <a:spcBef>
                          <a:spcPts val="0"/>
                        </a:spcBef>
                        <a:spcAft>
                          <a:spcPts val="500"/>
                        </a:spcAft>
                        <a:buFont typeface="Carlito"/>
                        <a:buChar char="-"/>
                      </a:pPr>
                      <a:r>
                        <a:rPr lang="en-US" sz="2800" dirty="0">
                          <a:effectLst/>
                        </a:rPr>
                        <a:t>Construction of basic infrastructures on the hydropower site is substantially completed</a:t>
                      </a:r>
                    </a:p>
                    <a:p>
                      <a:pPr marL="742950" marR="0" lvl="1" indent="-285750" algn="just">
                        <a:spcBef>
                          <a:spcPts val="0"/>
                        </a:spcBef>
                        <a:spcAft>
                          <a:spcPts val="0"/>
                        </a:spcAft>
                        <a:buFont typeface="Carlito"/>
                        <a:buChar char="-"/>
                      </a:pPr>
                      <a:r>
                        <a:rPr lang="en-US" sz="2800" dirty="0">
                          <a:effectLst/>
                        </a:rPr>
                        <a:t>Preparatory construction works (excavation, etc.) for the main components of hydropower plant ongoing</a:t>
                      </a:r>
                    </a:p>
                  </a:txBody>
                  <a:tcPr marL="114300" marR="114300" marT="0" marB="0"/>
                </a:tc>
                <a:extLst>
                  <a:ext uri="{0D108BD9-81ED-4DB2-BD59-A6C34878D82A}">
                    <a16:rowId xmlns:a16="http://schemas.microsoft.com/office/drawing/2014/main" val="4139973686"/>
                  </a:ext>
                </a:extLst>
              </a:tr>
            </a:tbl>
          </a:graphicData>
        </a:graphic>
      </p:graphicFrame>
    </p:spTree>
    <p:extLst>
      <p:ext uri="{BB962C8B-B14F-4D97-AF65-F5344CB8AC3E}">
        <p14:creationId xmlns:p14="http://schemas.microsoft.com/office/powerpoint/2010/main" val="38273816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106814-BB8D-334D-4FC2-83ED1A73B0B1}"/>
              </a:ext>
            </a:extLst>
          </p:cNvPr>
          <p:cNvSpPr>
            <a:spLocks noGrp="1"/>
          </p:cNvSpPr>
          <p:nvPr>
            <p:ph type="title"/>
          </p:nvPr>
        </p:nvSpPr>
        <p:spPr>
          <a:xfrm>
            <a:off x="838200" y="163246"/>
            <a:ext cx="10515600" cy="692150"/>
          </a:xfrm>
        </p:spPr>
        <p:txBody>
          <a:bodyPr>
            <a:normAutofit fontScale="90000"/>
          </a:bodyPr>
          <a:lstStyle/>
          <a:p>
            <a:r>
              <a:rPr lang="en-US" sz="4400" dirty="0">
                <a:effectLst/>
              </a:rPr>
              <a:t>Project # 1: Liberia Renewable Energy Access Project – ongoing, about 60% complete cont’d</a:t>
            </a:r>
            <a:endParaRPr lang="en-US" dirty="0"/>
          </a:p>
        </p:txBody>
      </p:sp>
      <p:graphicFrame>
        <p:nvGraphicFramePr>
          <p:cNvPr id="4" name="Content Placeholder 3">
            <a:extLst>
              <a:ext uri="{FF2B5EF4-FFF2-40B4-BE49-F238E27FC236}">
                <a16:creationId xmlns:a16="http://schemas.microsoft.com/office/drawing/2014/main" id="{003D5B3A-EE86-2F08-A1AF-76CBC62B9FB1}"/>
              </a:ext>
            </a:extLst>
          </p:cNvPr>
          <p:cNvGraphicFramePr>
            <a:graphicFrameLocks noGrp="1"/>
          </p:cNvGraphicFramePr>
          <p:nvPr>
            <p:ph idx="1"/>
            <p:extLst>
              <p:ext uri="{D42A27DB-BD31-4B8C-83A1-F6EECF244321}">
                <p14:modId xmlns:p14="http://schemas.microsoft.com/office/powerpoint/2010/main" val="2826083879"/>
              </p:ext>
            </p:extLst>
          </p:nvPr>
        </p:nvGraphicFramePr>
        <p:xfrm>
          <a:off x="385763" y="970188"/>
          <a:ext cx="11394560" cy="5724565"/>
        </p:xfrm>
        <a:graphic>
          <a:graphicData uri="http://schemas.openxmlformats.org/drawingml/2006/table">
            <a:tbl>
              <a:tblPr>
                <a:tableStyleId>{5C22544A-7EE6-4342-B048-85BDC9FD1C3A}</a:tableStyleId>
              </a:tblPr>
              <a:tblGrid>
                <a:gridCol w="11394560">
                  <a:extLst>
                    <a:ext uri="{9D8B030D-6E8A-4147-A177-3AD203B41FA5}">
                      <a16:colId xmlns:a16="http://schemas.microsoft.com/office/drawing/2014/main" val="1314387391"/>
                    </a:ext>
                  </a:extLst>
                </a:gridCol>
              </a:tblGrid>
              <a:tr h="5724565">
                <a:tc>
                  <a:txBody>
                    <a:bodyPr/>
                    <a:lstStyle/>
                    <a:p>
                      <a:pPr marL="0" marR="0" algn="just">
                        <a:spcBef>
                          <a:spcPts val="0"/>
                        </a:spcBef>
                        <a:spcAft>
                          <a:spcPts val="0"/>
                        </a:spcAft>
                      </a:pPr>
                      <a:endParaRPr lang="en-US" sz="3600" dirty="0">
                        <a:effectLst/>
                      </a:endParaRPr>
                    </a:p>
                    <a:p>
                      <a:pPr marL="342900" marR="0" lvl="0" indent="-342900" algn="just">
                        <a:spcBef>
                          <a:spcPts val="0"/>
                        </a:spcBef>
                        <a:spcAft>
                          <a:spcPts val="0"/>
                        </a:spcAft>
                        <a:buFont typeface="Courier New" panose="02070309020205020404" pitchFamily="49" charset="0"/>
                        <a:buChar char="o"/>
                      </a:pPr>
                      <a:r>
                        <a:rPr lang="en-US" sz="3600" dirty="0">
                          <a:effectLst/>
                        </a:rPr>
                        <a:t>Market development of stand-alone systems: </a:t>
                      </a:r>
                    </a:p>
                    <a:p>
                      <a:pPr marL="742950" marR="0" lvl="1" indent="-285750" algn="just">
                        <a:spcBef>
                          <a:spcPts val="0"/>
                        </a:spcBef>
                        <a:spcAft>
                          <a:spcPts val="500"/>
                        </a:spcAft>
                        <a:buFont typeface="Carlito"/>
                        <a:buChar char="-"/>
                      </a:pPr>
                      <a:r>
                        <a:rPr lang="en-US" sz="3600" dirty="0">
                          <a:effectLst/>
                        </a:rPr>
                        <a:t>166,127 people with access to modern energy services/ SHS</a:t>
                      </a:r>
                    </a:p>
                    <a:p>
                      <a:pPr marL="742950" marR="0" lvl="1" indent="-285750" algn="just">
                        <a:spcBef>
                          <a:spcPts val="0"/>
                        </a:spcBef>
                        <a:spcAft>
                          <a:spcPts val="500"/>
                        </a:spcAft>
                        <a:buFont typeface="Carlito"/>
                        <a:buChar char="-"/>
                      </a:pPr>
                      <a:r>
                        <a:rPr lang="en-US" sz="3600" dirty="0">
                          <a:effectLst/>
                        </a:rPr>
                        <a:t>Executive Order # 107 issued: suspends import duty on quality-verified eligible off-grid solar renewable energy systems</a:t>
                      </a:r>
                    </a:p>
                    <a:p>
                      <a:pPr marL="742950" marR="0" lvl="1" indent="-285750" algn="just">
                        <a:spcBef>
                          <a:spcPts val="0"/>
                        </a:spcBef>
                        <a:spcAft>
                          <a:spcPts val="500"/>
                        </a:spcAft>
                        <a:buFont typeface="Carlito"/>
                        <a:buChar char="-"/>
                      </a:pPr>
                      <a:r>
                        <a:rPr lang="en-US" sz="3600" dirty="0">
                          <a:effectLst/>
                        </a:rPr>
                        <a:t>PVOC Importation Guidelines &amp; technical regulations for off-grid solar systems developed</a:t>
                      </a:r>
                      <a:endParaRPr lang="en-US" sz="3600" dirty="0">
                        <a:effectLst/>
                        <a:latin typeface="Calibri" panose="020F0502020204030204" pitchFamily="34" charset="0"/>
                        <a:ea typeface="Carlito"/>
                        <a:cs typeface="Carlito"/>
                      </a:endParaRPr>
                    </a:p>
                  </a:txBody>
                  <a:tcPr marL="114300" marR="114300" marT="0" marB="0"/>
                </a:tc>
                <a:extLst>
                  <a:ext uri="{0D108BD9-81ED-4DB2-BD59-A6C34878D82A}">
                    <a16:rowId xmlns:a16="http://schemas.microsoft.com/office/drawing/2014/main" val="4139973686"/>
                  </a:ext>
                </a:extLst>
              </a:tr>
            </a:tbl>
          </a:graphicData>
        </a:graphic>
      </p:graphicFrame>
    </p:spTree>
    <p:extLst>
      <p:ext uri="{BB962C8B-B14F-4D97-AF65-F5344CB8AC3E}">
        <p14:creationId xmlns:p14="http://schemas.microsoft.com/office/powerpoint/2010/main" val="7340493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508DF3-1477-04A8-E6A1-9BAB1580959D}"/>
              </a:ext>
            </a:extLst>
          </p:cNvPr>
          <p:cNvSpPr>
            <a:spLocks noGrp="1"/>
          </p:cNvSpPr>
          <p:nvPr>
            <p:ph type="title"/>
          </p:nvPr>
        </p:nvSpPr>
        <p:spPr/>
        <p:txBody>
          <a:bodyPr>
            <a:normAutofit fontScale="90000"/>
          </a:bodyPr>
          <a:lstStyle/>
          <a:p>
            <a:r>
              <a:rPr lang="en-US" sz="4400" dirty="0">
                <a:effectLst/>
              </a:rPr>
              <a:t>Project # 2: Liberia Renewable Energy Access Project – ongoing, &lt; 10% complete.</a:t>
            </a:r>
            <a:br>
              <a:rPr lang="en-US" sz="4400" dirty="0">
                <a:effectLst/>
              </a:rPr>
            </a:br>
            <a:endParaRPr lang="en-US" dirty="0"/>
          </a:p>
        </p:txBody>
      </p:sp>
      <p:graphicFrame>
        <p:nvGraphicFramePr>
          <p:cNvPr id="4" name="Content Placeholder 3">
            <a:extLst>
              <a:ext uri="{FF2B5EF4-FFF2-40B4-BE49-F238E27FC236}">
                <a16:creationId xmlns:a16="http://schemas.microsoft.com/office/drawing/2014/main" id="{C78D7C00-2A97-4F2E-65C6-DF790AAC033A}"/>
              </a:ext>
            </a:extLst>
          </p:cNvPr>
          <p:cNvGraphicFramePr>
            <a:graphicFrameLocks noGrp="1"/>
          </p:cNvGraphicFramePr>
          <p:nvPr>
            <p:ph idx="1"/>
            <p:extLst>
              <p:ext uri="{D42A27DB-BD31-4B8C-83A1-F6EECF244321}">
                <p14:modId xmlns:p14="http://schemas.microsoft.com/office/powerpoint/2010/main" val="2006543172"/>
              </p:ext>
            </p:extLst>
          </p:nvPr>
        </p:nvGraphicFramePr>
        <p:xfrm>
          <a:off x="838199" y="2055812"/>
          <a:ext cx="10918371" cy="4166858"/>
        </p:xfrm>
        <a:graphic>
          <a:graphicData uri="http://schemas.openxmlformats.org/drawingml/2006/table">
            <a:tbl>
              <a:tblPr>
                <a:tableStyleId>{5C22544A-7EE6-4342-B048-85BDC9FD1C3A}</a:tableStyleId>
              </a:tblPr>
              <a:tblGrid>
                <a:gridCol w="10918371">
                  <a:extLst>
                    <a:ext uri="{9D8B030D-6E8A-4147-A177-3AD203B41FA5}">
                      <a16:colId xmlns:a16="http://schemas.microsoft.com/office/drawing/2014/main" val="2193470281"/>
                    </a:ext>
                  </a:extLst>
                </a:gridCol>
              </a:tblGrid>
              <a:tr h="4166858">
                <a:tc>
                  <a:txBody>
                    <a:bodyPr/>
                    <a:lstStyle/>
                    <a:p>
                      <a:pPr marL="342900" marR="0" lvl="0" indent="-342900" algn="just">
                        <a:spcBef>
                          <a:spcPts val="0"/>
                        </a:spcBef>
                        <a:spcAft>
                          <a:spcPts val="0"/>
                        </a:spcAft>
                        <a:buFont typeface="Courier New" panose="02070309020205020404" pitchFamily="49" charset="0"/>
                        <a:buChar char="o"/>
                      </a:pPr>
                      <a:r>
                        <a:rPr lang="en-US" sz="4000" b="0" dirty="0">
                          <a:effectLst/>
                          <a:latin typeface="+mj-lt"/>
                        </a:rPr>
                        <a:t>Bidding document for HC electrification (1st 100 nos.) under review</a:t>
                      </a:r>
                    </a:p>
                    <a:p>
                      <a:pPr marL="342900" marR="0" lvl="0" indent="-342900" algn="just">
                        <a:spcBef>
                          <a:spcPts val="0"/>
                        </a:spcBef>
                        <a:spcAft>
                          <a:spcPts val="0"/>
                        </a:spcAft>
                        <a:buFont typeface="Courier New" panose="02070309020205020404" pitchFamily="49" charset="0"/>
                        <a:buChar char="o"/>
                      </a:pPr>
                      <a:r>
                        <a:rPr lang="en-US" sz="4000" b="0" dirty="0">
                          <a:effectLst/>
                          <a:latin typeface="+mj-lt"/>
                        </a:rPr>
                        <a:t>Planning documents for SHS deployment moderately completed</a:t>
                      </a:r>
                    </a:p>
                    <a:p>
                      <a:pPr marL="342900" marR="0" lvl="0" indent="-342900" algn="just">
                        <a:spcBef>
                          <a:spcPts val="0"/>
                        </a:spcBef>
                        <a:spcAft>
                          <a:spcPts val="0"/>
                        </a:spcAft>
                        <a:buFont typeface="Courier New" panose="02070309020205020404" pitchFamily="49" charset="0"/>
                        <a:buChar char="o"/>
                      </a:pPr>
                      <a:r>
                        <a:rPr lang="en-US" sz="4000" b="0" dirty="0">
                          <a:effectLst/>
                          <a:latin typeface="+mj-lt"/>
                          <a:ea typeface="Calibri" panose="020F0502020204030204" pitchFamily="34" charset="0"/>
                        </a:rPr>
                        <a:t>Planning for mini-grid deployment through PPP</a:t>
                      </a:r>
                    </a:p>
                  </a:txBody>
                  <a:tcPr marL="114300" marR="114300" marT="0" marB="0"/>
                </a:tc>
                <a:extLst>
                  <a:ext uri="{0D108BD9-81ED-4DB2-BD59-A6C34878D82A}">
                    <a16:rowId xmlns:a16="http://schemas.microsoft.com/office/drawing/2014/main" val="2687881988"/>
                  </a:ext>
                </a:extLst>
              </a:tr>
            </a:tbl>
          </a:graphicData>
        </a:graphic>
      </p:graphicFrame>
    </p:spTree>
    <p:extLst>
      <p:ext uri="{BB962C8B-B14F-4D97-AF65-F5344CB8AC3E}">
        <p14:creationId xmlns:p14="http://schemas.microsoft.com/office/powerpoint/2010/main" val="22598695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5251E6-BF2E-FDE0-A3D2-740F07A2B522}"/>
              </a:ext>
            </a:extLst>
          </p:cNvPr>
          <p:cNvSpPr>
            <a:spLocks noGrp="1"/>
          </p:cNvSpPr>
          <p:nvPr>
            <p:ph type="title"/>
          </p:nvPr>
        </p:nvSpPr>
        <p:spPr>
          <a:xfrm>
            <a:off x="657224" y="499533"/>
            <a:ext cx="10772775" cy="628623"/>
          </a:xfrm>
        </p:spPr>
        <p:txBody>
          <a:bodyPr>
            <a:normAutofit fontScale="90000"/>
          </a:bodyPr>
          <a:lstStyle/>
          <a:p>
            <a:r>
              <a:rPr lang="en-US" sz="4400" dirty="0">
                <a:effectLst/>
              </a:rPr>
              <a:t>Project Implementation Good Practice</a:t>
            </a:r>
            <a:br>
              <a:rPr lang="en-US" sz="4400" dirty="0">
                <a:effectLst/>
              </a:rPr>
            </a:br>
            <a:endParaRPr lang="en-US" dirty="0"/>
          </a:p>
        </p:txBody>
      </p:sp>
      <p:graphicFrame>
        <p:nvGraphicFramePr>
          <p:cNvPr id="7" name="Content Placeholder 6">
            <a:extLst>
              <a:ext uri="{FF2B5EF4-FFF2-40B4-BE49-F238E27FC236}">
                <a16:creationId xmlns:a16="http://schemas.microsoft.com/office/drawing/2014/main" id="{B4C528B9-44BB-84BA-D9B6-B462736C4920}"/>
              </a:ext>
            </a:extLst>
          </p:cNvPr>
          <p:cNvGraphicFramePr>
            <a:graphicFrameLocks noGrp="1"/>
          </p:cNvGraphicFramePr>
          <p:nvPr>
            <p:ph idx="1"/>
            <p:extLst>
              <p:ext uri="{D42A27DB-BD31-4B8C-83A1-F6EECF244321}">
                <p14:modId xmlns:p14="http://schemas.microsoft.com/office/powerpoint/2010/main" val="4039481041"/>
              </p:ext>
            </p:extLst>
          </p:nvPr>
        </p:nvGraphicFramePr>
        <p:xfrm>
          <a:off x="762001" y="1538818"/>
          <a:ext cx="10639425" cy="4819649"/>
        </p:xfrm>
        <a:graphic>
          <a:graphicData uri="http://schemas.openxmlformats.org/drawingml/2006/table">
            <a:tbl>
              <a:tblPr>
                <a:tableStyleId>{5C22544A-7EE6-4342-B048-85BDC9FD1C3A}</a:tableStyleId>
              </a:tblPr>
              <a:tblGrid>
                <a:gridCol w="10639425">
                  <a:extLst>
                    <a:ext uri="{9D8B030D-6E8A-4147-A177-3AD203B41FA5}">
                      <a16:colId xmlns:a16="http://schemas.microsoft.com/office/drawing/2014/main" val="463424820"/>
                    </a:ext>
                  </a:extLst>
                </a:gridCol>
              </a:tblGrid>
              <a:tr h="4819649">
                <a:tc>
                  <a:txBody>
                    <a:bodyPr/>
                    <a:lstStyle/>
                    <a:p>
                      <a:pPr marL="342900" marR="0" lvl="0" indent="-342900" algn="just">
                        <a:spcBef>
                          <a:spcPts val="0"/>
                        </a:spcBef>
                        <a:spcAft>
                          <a:spcPts val="0"/>
                        </a:spcAft>
                        <a:buFont typeface="Courier New" panose="02070309020205020404" pitchFamily="49" charset="0"/>
                        <a:buChar char="o"/>
                      </a:pPr>
                      <a:r>
                        <a:rPr lang="en-US" sz="4400" dirty="0">
                          <a:effectLst/>
                        </a:rPr>
                        <a:t>Adhering to Safeguard requirements</a:t>
                      </a:r>
                    </a:p>
                    <a:p>
                      <a:pPr marL="342900" marR="0" lvl="0" indent="-342900" algn="just">
                        <a:spcBef>
                          <a:spcPts val="0"/>
                        </a:spcBef>
                        <a:spcAft>
                          <a:spcPts val="0"/>
                        </a:spcAft>
                        <a:buFont typeface="Courier New" panose="02070309020205020404" pitchFamily="49" charset="0"/>
                        <a:buChar char="o"/>
                      </a:pPr>
                      <a:r>
                        <a:rPr lang="en-US" sz="4400" dirty="0">
                          <a:effectLst/>
                        </a:rPr>
                        <a:t>Progress elaboration of project plans</a:t>
                      </a:r>
                    </a:p>
                    <a:p>
                      <a:pPr marL="342900" marR="0" lvl="0" indent="-342900" algn="just">
                        <a:spcBef>
                          <a:spcPts val="0"/>
                        </a:spcBef>
                        <a:spcAft>
                          <a:spcPts val="0"/>
                        </a:spcAft>
                        <a:buFont typeface="Courier New" panose="02070309020205020404" pitchFamily="49" charset="0"/>
                        <a:buChar char="o"/>
                      </a:pPr>
                      <a:r>
                        <a:rPr lang="en-US" sz="4400" dirty="0">
                          <a:effectLst/>
                        </a:rPr>
                        <a:t>Continuous engagement with stakeholders (Contractors, Consultant, beneficiaries, donor)</a:t>
                      </a:r>
                    </a:p>
                    <a:p>
                      <a:pPr marL="342900" marR="0" lvl="0" indent="-342900" algn="just">
                        <a:spcBef>
                          <a:spcPts val="0"/>
                        </a:spcBef>
                        <a:spcAft>
                          <a:spcPts val="0"/>
                        </a:spcAft>
                        <a:buFont typeface="Courier New" panose="02070309020205020404" pitchFamily="49" charset="0"/>
                        <a:buChar char="o"/>
                      </a:pPr>
                      <a:r>
                        <a:rPr lang="en-US" sz="4400" dirty="0">
                          <a:effectLst/>
                        </a:rPr>
                        <a:t>Regular site inspection</a:t>
                      </a:r>
                      <a:endParaRPr lang="en-US" sz="4400" dirty="0">
                        <a:effectLst/>
                        <a:latin typeface="Calibri" panose="020F0502020204030204" pitchFamily="34" charset="0"/>
                        <a:ea typeface="Calibri" panose="020F0502020204030204" pitchFamily="34" charset="0"/>
                      </a:endParaRPr>
                    </a:p>
                  </a:txBody>
                  <a:tcPr marL="114300" marR="114300" marT="0" marB="0"/>
                </a:tc>
                <a:extLst>
                  <a:ext uri="{0D108BD9-81ED-4DB2-BD59-A6C34878D82A}">
                    <a16:rowId xmlns:a16="http://schemas.microsoft.com/office/drawing/2014/main" val="2634961378"/>
                  </a:ext>
                </a:extLst>
              </a:tr>
            </a:tbl>
          </a:graphicData>
        </a:graphic>
      </p:graphicFrame>
    </p:spTree>
    <p:extLst>
      <p:ext uri="{BB962C8B-B14F-4D97-AF65-F5344CB8AC3E}">
        <p14:creationId xmlns:p14="http://schemas.microsoft.com/office/powerpoint/2010/main" val="7880368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A7AF2A-0E1C-C68C-8AD5-23959EC93656}"/>
              </a:ext>
            </a:extLst>
          </p:cNvPr>
          <p:cNvSpPr>
            <a:spLocks noGrp="1"/>
          </p:cNvSpPr>
          <p:nvPr>
            <p:ph type="title"/>
          </p:nvPr>
        </p:nvSpPr>
        <p:spPr>
          <a:xfrm>
            <a:off x="709612" y="184361"/>
            <a:ext cx="10772775" cy="1062548"/>
          </a:xfrm>
        </p:spPr>
        <p:txBody>
          <a:bodyPr>
            <a:normAutofit fontScale="90000"/>
          </a:bodyPr>
          <a:lstStyle/>
          <a:p>
            <a:r>
              <a:rPr lang="en-US" sz="4400" dirty="0">
                <a:effectLst/>
              </a:rPr>
              <a:t>Issues and Challenges (challenges to effective project implementation)</a:t>
            </a:r>
            <a:endParaRPr lang="en-US" dirty="0"/>
          </a:p>
        </p:txBody>
      </p:sp>
      <p:graphicFrame>
        <p:nvGraphicFramePr>
          <p:cNvPr id="12" name="Table 11">
            <a:extLst>
              <a:ext uri="{FF2B5EF4-FFF2-40B4-BE49-F238E27FC236}">
                <a16:creationId xmlns:a16="http://schemas.microsoft.com/office/drawing/2014/main" id="{B9E479DB-094A-70B6-5253-FD01208CD92E}"/>
              </a:ext>
            </a:extLst>
          </p:cNvPr>
          <p:cNvGraphicFramePr>
            <a:graphicFrameLocks noGrp="1"/>
          </p:cNvGraphicFramePr>
          <p:nvPr>
            <p:extLst>
              <p:ext uri="{D42A27DB-BD31-4B8C-83A1-F6EECF244321}">
                <p14:modId xmlns:p14="http://schemas.microsoft.com/office/powerpoint/2010/main" val="3184155109"/>
              </p:ext>
            </p:extLst>
          </p:nvPr>
        </p:nvGraphicFramePr>
        <p:xfrm>
          <a:off x="709612" y="1385359"/>
          <a:ext cx="10515600" cy="5288280"/>
        </p:xfrm>
        <a:graphic>
          <a:graphicData uri="http://schemas.openxmlformats.org/drawingml/2006/table">
            <a:tbl>
              <a:tblPr>
                <a:tableStyleId>{5C22544A-7EE6-4342-B048-85BDC9FD1C3A}</a:tableStyleId>
              </a:tblPr>
              <a:tblGrid>
                <a:gridCol w="10515600">
                  <a:extLst>
                    <a:ext uri="{9D8B030D-6E8A-4147-A177-3AD203B41FA5}">
                      <a16:colId xmlns:a16="http://schemas.microsoft.com/office/drawing/2014/main" val="747578298"/>
                    </a:ext>
                  </a:extLst>
                </a:gridCol>
              </a:tblGrid>
              <a:tr h="2484914">
                <a:tc>
                  <a:txBody>
                    <a:bodyPr/>
                    <a:lstStyle/>
                    <a:p>
                      <a:pPr marL="0" marR="0" algn="just">
                        <a:spcBef>
                          <a:spcPts val="0"/>
                        </a:spcBef>
                        <a:spcAft>
                          <a:spcPts val="0"/>
                        </a:spcAft>
                      </a:pPr>
                      <a:endParaRPr lang="en-US" sz="1100" dirty="0">
                        <a:effectLst/>
                      </a:endParaRPr>
                    </a:p>
                    <a:p>
                      <a:pPr marL="342900" marR="0" lvl="0" indent="-342900" algn="just">
                        <a:spcBef>
                          <a:spcPts val="0"/>
                        </a:spcBef>
                        <a:spcAft>
                          <a:spcPts val="0"/>
                        </a:spcAft>
                        <a:buFont typeface="Courier New" panose="02070309020205020404" pitchFamily="49" charset="0"/>
                        <a:buChar char="o"/>
                      </a:pPr>
                      <a:r>
                        <a:rPr lang="en-US" sz="2800" dirty="0">
                          <a:effectLst/>
                        </a:rPr>
                        <a:t>Appreciable variations in feasibility study data &amp; design values (*current) – causing delay in the finalization of the hydropower plant (project critical path) designs as balance between technical quality and economics is being sorted for to complete the hydropower plant within available budget.</a:t>
                      </a:r>
                    </a:p>
                    <a:p>
                      <a:pPr marL="342900" marR="0" lvl="0" indent="-342900" algn="just">
                        <a:spcBef>
                          <a:spcPts val="0"/>
                        </a:spcBef>
                        <a:spcAft>
                          <a:spcPts val="0"/>
                        </a:spcAft>
                        <a:buFont typeface="Courier New" panose="02070309020205020404" pitchFamily="49" charset="0"/>
                        <a:buChar char="o"/>
                      </a:pPr>
                      <a:r>
                        <a:rPr lang="en-US" sz="2800" dirty="0">
                          <a:effectLst/>
                        </a:rPr>
                        <a:t>Occurrence of the COVID-19 crisis globally –stalled the mobilization of the Contractors </a:t>
                      </a:r>
                    </a:p>
                    <a:p>
                      <a:pPr marL="342900" marR="0" lvl="0" indent="-342900" algn="just">
                        <a:spcBef>
                          <a:spcPts val="0"/>
                        </a:spcBef>
                        <a:spcAft>
                          <a:spcPts val="0"/>
                        </a:spcAft>
                        <a:buFont typeface="Courier New" panose="02070309020205020404" pitchFamily="49" charset="0"/>
                        <a:buChar char="o"/>
                      </a:pPr>
                      <a:r>
                        <a:rPr lang="en-US" sz="2800" dirty="0">
                          <a:effectLst/>
                        </a:rPr>
                        <a:t>Establishment of Letter of Credit (LC) in favor of the Contractors of the main contracts</a:t>
                      </a:r>
                    </a:p>
                    <a:p>
                      <a:pPr marL="342900" marR="0" lvl="0" indent="-342900" algn="just">
                        <a:spcBef>
                          <a:spcPts val="0"/>
                        </a:spcBef>
                        <a:spcAft>
                          <a:spcPts val="0"/>
                        </a:spcAft>
                        <a:buFont typeface="Courier New" panose="02070309020205020404" pitchFamily="49" charset="0"/>
                        <a:buChar char="o"/>
                      </a:pPr>
                      <a:r>
                        <a:rPr lang="en-US" sz="2800" dirty="0">
                          <a:effectLst/>
                        </a:rPr>
                        <a:t>Bad road conditions from </a:t>
                      </a:r>
                      <a:r>
                        <a:rPr lang="en-US" sz="2800" dirty="0" err="1">
                          <a:effectLst/>
                        </a:rPr>
                        <a:t>Zorzor</a:t>
                      </a:r>
                      <a:r>
                        <a:rPr lang="en-US" sz="2800" dirty="0">
                          <a:effectLst/>
                        </a:rPr>
                        <a:t> to </a:t>
                      </a:r>
                      <a:r>
                        <a:rPr lang="en-US" sz="2800" dirty="0" err="1">
                          <a:effectLst/>
                        </a:rPr>
                        <a:t>Voinjamin</a:t>
                      </a:r>
                      <a:r>
                        <a:rPr lang="en-US" sz="2800" dirty="0">
                          <a:effectLst/>
                        </a:rPr>
                        <a:t>, especially during the rainy season – causing extreme difficulties in mobilizing materials to site.</a:t>
                      </a:r>
                      <a:endParaRPr lang="en-US" sz="2800" dirty="0">
                        <a:effectLst/>
                        <a:latin typeface="Calibri" panose="020F0502020204030204" pitchFamily="34" charset="0"/>
                        <a:ea typeface="Calibri" panose="020F0502020204030204" pitchFamily="34" charset="0"/>
                      </a:endParaRPr>
                    </a:p>
                  </a:txBody>
                  <a:tcPr marL="114300" marR="114300" marT="0" marB="0"/>
                </a:tc>
                <a:extLst>
                  <a:ext uri="{0D108BD9-81ED-4DB2-BD59-A6C34878D82A}">
                    <a16:rowId xmlns:a16="http://schemas.microsoft.com/office/drawing/2014/main" val="2912145269"/>
                  </a:ext>
                </a:extLst>
              </a:tr>
            </a:tbl>
          </a:graphicData>
        </a:graphic>
      </p:graphicFrame>
    </p:spTree>
    <p:extLst>
      <p:ext uri="{BB962C8B-B14F-4D97-AF65-F5344CB8AC3E}">
        <p14:creationId xmlns:p14="http://schemas.microsoft.com/office/powerpoint/2010/main" val="992817343"/>
      </p:ext>
    </p:extLst>
  </p:cSld>
  <p:clrMapOvr>
    <a:masterClrMapping/>
  </p:clrMapOvr>
</p:sld>
</file>

<file path=ppt/theme/theme1.xml><?xml version="1.0" encoding="utf-8"?>
<a:theme xmlns:a="http://schemas.openxmlformats.org/drawingml/2006/main" name="Metropolitan">
  <a:themeElements>
    <a:clrScheme name="Metropolitan">
      <a:dk1>
        <a:sysClr val="windowText" lastClr="000000"/>
      </a:dk1>
      <a:lt1>
        <a:sysClr val="window" lastClr="FFFFFF"/>
      </a:lt1>
      <a:dk2>
        <a:srgbClr val="162F33"/>
      </a:dk2>
      <a:lt2>
        <a:srgbClr val="EAF0E0"/>
      </a:lt2>
      <a:accent1>
        <a:srgbClr val="50B4C8"/>
      </a:accent1>
      <a:accent2>
        <a:srgbClr val="A8B97F"/>
      </a:accent2>
      <a:accent3>
        <a:srgbClr val="9B9256"/>
      </a:accent3>
      <a:accent4>
        <a:srgbClr val="657689"/>
      </a:accent4>
      <a:accent5>
        <a:srgbClr val="7A855D"/>
      </a:accent5>
      <a:accent6>
        <a:srgbClr val="84AC9D"/>
      </a:accent6>
      <a:hlink>
        <a:srgbClr val="2370CD"/>
      </a:hlink>
      <a:folHlink>
        <a:srgbClr val="877589"/>
      </a:folHlink>
    </a:clrScheme>
    <a:fontScheme name="Metropolitan">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Metropolitan">
      <a:fillStyleLst>
        <a:solidFill>
          <a:schemeClr val="phClr"/>
        </a:solidFill>
        <a:gradFill rotWithShape="1">
          <a:gsLst>
            <a:gs pos="0">
              <a:schemeClr val="phClr">
                <a:tint val="70000"/>
                <a:satMod val="100000"/>
                <a:lumMod val="110000"/>
              </a:schemeClr>
            </a:gs>
            <a:gs pos="50000">
              <a:schemeClr val="phClr">
                <a:tint val="75000"/>
                <a:satMod val="101000"/>
                <a:lumMod val="105000"/>
              </a:schemeClr>
            </a:gs>
            <a:gs pos="100000">
              <a:schemeClr val="phClr">
                <a:tint val="82000"/>
                <a:satMod val="104000"/>
                <a:lumMod val="105000"/>
              </a:schemeClr>
            </a:gs>
          </a:gsLst>
          <a:lin ang="2700000" scaled="0"/>
        </a:gradFill>
        <a:gradFill rotWithShape="1">
          <a:gsLst>
            <a:gs pos="0">
              <a:schemeClr val="phClr">
                <a:tint val="97000"/>
                <a:satMod val="100000"/>
                <a:lumMod val="102000"/>
              </a:schemeClr>
            </a:gs>
            <a:gs pos="50000">
              <a:schemeClr val="phClr">
                <a:shade val="100000"/>
                <a:satMod val="100000"/>
                <a:lumMod val="100000"/>
              </a:schemeClr>
            </a:gs>
            <a:gs pos="100000">
              <a:schemeClr val="phClr">
                <a:shade val="80000"/>
                <a:satMod val="100000"/>
                <a:lumMod val="99000"/>
              </a:schemeClr>
            </a:gs>
          </a:gsLst>
          <a:lin ang="27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solidFill>
          <a:schemeClr val="phClr">
            <a:shade val="95000"/>
            <a:satMod val="170000"/>
          </a:schemeClr>
        </a:solidFill>
      </a:bgFillStyleLst>
    </a:fmtScheme>
  </a:themeElements>
  <a:objectDefaults/>
  <a:extraClrSchemeLst/>
  <a:extLst>
    <a:ext uri="{05A4C25C-085E-4340-85A3-A5531E510DB2}">
      <thm15:themeFamily xmlns:thm15="http://schemas.microsoft.com/office/thememl/2012/main" name="Metropolitan" id="{4C5440D6-04D2-4954-96CF-F251137069B2}" vid="{79CFCA13-9412-4290-BB4B-85112F88857B}"/>
    </a:ext>
  </a:extLst>
</a:theme>
</file>

<file path=docProps/app.xml><?xml version="1.0" encoding="utf-8"?>
<Properties xmlns="http://schemas.openxmlformats.org/officeDocument/2006/extended-properties" xmlns:vt="http://schemas.openxmlformats.org/officeDocument/2006/docPropsVTypes">
  <Template>TM03457491[[fn=Metropolitan]]</Template>
  <TotalTime>40</TotalTime>
  <Words>657</Words>
  <Application>Microsoft Office PowerPoint</Application>
  <PresentationFormat>Widescreen</PresentationFormat>
  <Paragraphs>47</Paragraphs>
  <Slides>10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Arial</vt:lpstr>
      <vt:lpstr>Calibri</vt:lpstr>
      <vt:lpstr>Calibri Light</vt:lpstr>
      <vt:lpstr>Carlito</vt:lpstr>
      <vt:lpstr>Courier New</vt:lpstr>
      <vt:lpstr>Gill Sans MT</vt:lpstr>
      <vt:lpstr>Metropolitan</vt:lpstr>
      <vt:lpstr>    Joint GoL/WB Portfolio Review  Rural and Renewable Energy Agency  Ministerial Complex  November 8, 2022   </vt:lpstr>
      <vt:lpstr>Overview- Project # 1: Liberia Renewable Energy Access Project   </vt:lpstr>
      <vt:lpstr>Overview- Project #2-Off-grid component of Liberia Energy Sector Strengthening and Access Project</vt:lpstr>
      <vt:lpstr>Shared Goal/Objectives: </vt:lpstr>
      <vt:lpstr>Project # 1: Liberia Renewable Energy Access Project – ongoing, about 60% complete</vt:lpstr>
      <vt:lpstr>Project # 1: Liberia Renewable Energy Access Project – ongoing, about 60% complete cont’d</vt:lpstr>
      <vt:lpstr>Project # 2: Liberia Renewable Energy Access Project – ongoing, &lt; 10% complete. </vt:lpstr>
      <vt:lpstr>Project Implementation Good Practice </vt:lpstr>
      <vt:lpstr>Issues and Challenges (challenges to effective project implementation)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Rural and Renewable Energy Agency</dc:title>
  <dc:creator>Stephen V. Potter</dc:creator>
  <cp:lastModifiedBy>Folley S Fahnbulleh</cp:lastModifiedBy>
  <cp:revision>5</cp:revision>
  <dcterms:created xsi:type="dcterms:W3CDTF">2022-11-08T10:33:01Z</dcterms:created>
  <dcterms:modified xsi:type="dcterms:W3CDTF">2022-11-08T17:19:23Z</dcterms:modified>
</cp:coreProperties>
</file>